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6" r:id="rId8"/>
    <p:sldId id="277" r:id="rId9"/>
    <p:sldId id="278" r:id="rId10"/>
    <p:sldId id="274" r:id="rId11"/>
    <p:sldId id="280" r:id="rId12"/>
    <p:sldId id="272" r:id="rId13"/>
    <p:sldId id="279" r:id="rId14"/>
    <p:sldId id="275"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48"/>
    <p:restoredTop sz="94476"/>
  </p:normalViewPr>
  <p:slideViewPr>
    <p:cSldViewPr snapToGrid="0" snapToObjects="1">
      <p:cViewPr varScale="1">
        <p:scale>
          <a:sx n="72" d="100"/>
          <a:sy n="72" d="100"/>
        </p:scale>
        <p:origin x="1136" y="528"/>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34546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8455756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801673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5</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406498" y="3226831"/>
            <a:ext cx="6575519"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30</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a:latin typeface="Gill Sans MT" panose="020B0502020104020203" pitchFamily="34" charset="77"/>
              </a:rPr>
              <a:t>21st </a:t>
            </a:r>
            <a:r>
              <a:rPr lang="en-GB" dirty="0">
                <a:latin typeface="Gill Sans MT" panose="020B0502020104020203" pitchFamily="34" charset="77"/>
              </a:rPr>
              <a:t>April </a:t>
            </a:r>
            <a:r>
              <a:rPr dirty="0">
                <a:latin typeface="Gill Sans MT" panose="020B0502020104020203" pitchFamily="34" charset="77"/>
              </a:rPr>
              <a:t>202</a:t>
            </a:r>
            <a:r>
              <a:rPr lang="en-GB" dirty="0">
                <a:latin typeface="Gill Sans MT" panose="020B0502020104020203" pitchFamily="34" charset="77"/>
              </a:rPr>
              <a:t>5</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359701" y="1309202"/>
            <a:ext cx="3298981"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harmless</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(adjective)</a:t>
            </a:r>
            <a:endParaRPr dirty="0">
              <a:latin typeface="Gill Sans MT" panose="020B0502020104020203" pitchFamily="34" charset="77"/>
            </a:endParaRPr>
          </a:p>
        </p:txBody>
      </p:sp>
      <p:sp>
        <p:nvSpPr>
          <p:cNvPr id="155" name="The was a tear in Freddie’s new school jumper."/>
          <p:cNvSpPr txBox="1"/>
          <p:nvPr/>
        </p:nvSpPr>
        <p:spPr>
          <a:xfrm>
            <a:off x="0" y="6668084"/>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Mrs Poole assured the class that the spider was </a:t>
            </a:r>
            <a:r>
              <a:rPr lang="en-GB" b="1" dirty="0"/>
              <a:t>harmless</a:t>
            </a:r>
            <a:r>
              <a:rPr lang="en-GB" dirty="0"/>
              <a:t>.</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harm-less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1566998779"/>
              </p:ext>
            </p:extLst>
          </p:nvPr>
        </p:nvGraphicFramePr>
        <p:xfrm>
          <a:off x="5110" y="7616819"/>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innocent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bad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charmless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appear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inoffensive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harmful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totally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6" name="TextBox 5">
            <a:extLst>
              <a:ext uri="{FF2B5EF4-FFF2-40B4-BE49-F238E27FC236}">
                <a16:creationId xmlns:a16="http://schemas.microsoft.com/office/drawing/2014/main" id="{C58FD2FB-EA82-5CAA-D50E-D3C8EED08E87}"/>
              </a:ext>
            </a:extLst>
          </p:cNvPr>
          <p:cNvSpPr txBox="1"/>
          <p:nvPr/>
        </p:nvSpPr>
        <p:spPr>
          <a:xfrm>
            <a:off x="814495" y="4373977"/>
            <a:ext cx="6463383" cy="15799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200" b="0" i="0" u="none" strike="noStrike" cap="none" spc="0" normalizeH="0" baseline="0" dirty="0">
                <a:ln>
                  <a:noFill/>
                </a:ln>
                <a:solidFill>
                  <a:srgbClr val="000000"/>
                </a:solidFill>
                <a:effectLst/>
                <a:uFillTx/>
                <a:latin typeface="Gill Sans MT" panose="020B0502020104020203" pitchFamily="34" charset="77"/>
                <a:sym typeface="Helvetica Light"/>
              </a:rPr>
              <a:t>Something that is harmless does not have any bad effects, especially on people's health.</a:t>
            </a:r>
          </a:p>
        </p:txBody>
      </p:sp>
      <p:pic>
        <p:nvPicPr>
          <p:cNvPr id="2" name="Picture 1">
            <a:extLst>
              <a:ext uri="{FF2B5EF4-FFF2-40B4-BE49-F238E27FC236}">
                <a16:creationId xmlns:a16="http://schemas.microsoft.com/office/drawing/2014/main" id="{5BBEC888-1148-15E3-A2F3-725B39B5B44D}"/>
              </a:ext>
            </a:extLst>
          </p:cNvPr>
          <p:cNvPicPr>
            <a:picLocks noChangeAspect="1"/>
          </p:cNvPicPr>
          <p:nvPr/>
        </p:nvPicPr>
        <p:blipFill>
          <a:blip r:embed="rId4"/>
          <a:stretch>
            <a:fillRect/>
          </a:stretch>
        </p:blipFill>
        <p:spPr>
          <a:xfrm>
            <a:off x="8358940" y="2884654"/>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09652" y="1339979"/>
            <a:ext cx="2773196"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hesitate</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39936" y="4041543"/>
            <a:ext cx="6422419" cy="256480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you hesitate, you do not speak or act for a short time, usually because you are uncertain, embarrassed, or worried about what you are going to say or do.</a:t>
            </a:r>
          </a:p>
        </p:txBody>
      </p:sp>
      <p:sp>
        <p:nvSpPr>
          <p:cNvPr id="155" name="The was a tear in Freddie’s new school jumper."/>
          <p:cNvSpPr txBox="1"/>
          <p:nvPr/>
        </p:nvSpPr>
        <p:spPr>
          <a:xfrm>
            <a:off x="5112" y="6958083"/>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Don’t </a:t>
            </a:r>
            <a:r>
              <a:rPr lang="en-GB" b="1" dirty="0"/>
              <a:t>hesitate</a:t>
            </a:r>
            <a:r>
              <a:rPr lang="en-GB" dirty="0"/>
              <a:t> to ask a question.</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hes-i-tate)</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395638259"/>
              </p:ext>
            </p:extLst>
          </p:nvPr>
        </p:nvGraphicFramePr>
        <p:xfrm>
          <a:off x="5110" y="7763911"/>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pause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persist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meditate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slightly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ponder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agree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ation</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resonate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visibly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4090CB18-AB94-636C-03AF-CD300F4694C1}"/>
              </a:ext>
            </a:extLst>
          </p:cNvPr>
          <p:cNvPicPr>
            <a:picLocks noChangeAspect="1"/>
          </p:cNvPicPr>
          <p:nvPr/>
        </p:nvPicPr>
        <p:blipFill>
          <a:blip r:embed="rId4"/>
          <a:stretch>
            <a:fillRect/>
          </a:stretch>
        </p:blipFill>
        <p:spPr>
          <a:xfrm>
            <a:off x="8198081" y="3225772"/>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25003" y="1309202"/>
            <a:ext cx="2768387"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humble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(adjective / verb)</a:t>
            </a:r>
            <a:endParaRPr dirty="0">
              <a:latin typeface="Gill Sans MT" panose="020B0502020104020203" pitchFamily="34" charset="77"/>
            </a:endParaRPr>
          </a:p>
        </p:txBody>
      </p:sp>
      <p:sp>
        <p:nvSpPr>
          <p:cNvPr id="155" name="The was a tear in Freddie’s new school jumper."/>
          <p:cNvSpPr txBox="1"/>
          <p:nvPr/>
        </p:nvSpPr>
        <p:spPr>
          <a:xfrm>
            <a:off x="0" y="6707319"/>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Sophie remained </a:t>
            </a:r>
            <a:r>
              <a:rPr lang="en-GB" b="1" dirty="0"/>
              <a:t>humble</a:t>
            </a:r>
            <a:r>
              <a:rPr lang="en-GB" dirty="0"/>
              <a:t> after winning the quiz.</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(hum-ble)</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945389402"/>
              </p:ext>
            </p:extLst>
          </p:nvPr>
        </p:nvGraphicFramePr>
        <p:xfrm>
          <a:off x="5110" y="771012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modest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brave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tumble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deeply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timid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rude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est</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rumble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814372" y="266377"/>
            <a:ext cx="10881184"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5" name="TextBox 4">
            <a:extLst>
              <a:ext uri="{FF2B5EF4-FFF2-40B4-BE49-F238E27FC236}">
                <a16:creationId xmlns:a16="http://schemas.microsoft.com/office/drawing/2014/main" id="{24452373-441E-F593-B6B4-76A09EB52A87}"/>
              </a:ext>
            </a:extLst>
          </p:cNvPr>
          <p:cNvSpPr txBox="1"/>
          <p:nvPr/>
        </p:nvSpPr>
        <p:spPr>
          <a:xfrm>
            <a:off x="620118" y="4342513"/>
            <a:ext cx="6527132"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A humble person is not proud and does not believe that they are better than other people.</a:t>
            </a:r>
          </a:p>
        </p:txBody>
      </p:sp>
      <p:pic>
        <p:nvPicPr>
          <p:cNvPr id="3" name="Picture 2">
            <a:extLst>
              <a:ext uri="{FF2B5EF4-FFF2-40B4-BE49-F238E27FC236}">
                <a16:creationId xmlns:a16="http://schemas.microsoft.com/office/drawing/2014/main" id="{6137F3EB-CE65-141B-5CF3-4612A6F8074F}"/>
              </a:ext>
            </a:extLst>
          </p:cNvPr>
          <p:cNvPicPr>
            <a:picLocks noChangeAspect="1"/>
          </p:cNvPicPr>
          <p:nvPr/>
        </p:nvPicPr>
        <p:blipFill>
          <a:blip r:embed="rId4"/>
          <a:stretch>
            <a:fillRect/>
          </a:stretch>
        </p:blipFill>
        <p:spPr>
          <a:xfrm>
            <a:off x="8515410" y="2855899"/>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108751" y="1289368"/>
            <a:ext cx="4296048"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7200" i="0" u="none" strike="noStrike" dirty="0">
                <a:solidFill>
                  <a:srgbClr val="000000"/>
                </a:solidFill>
                <a:effectLst/>
                <a:latin typeface="Gill Sans MT" panose="020B0502020104020203" pitchFamily="34" charset="77"/>
              </a:rPr>
              <a:t>manoeuvre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5" name="The was a tear in Freddie’s new school jumper."/>
          <p:cNvSpPr txBox="1"/>
          <p:nvPr/>
        </p:nvSpPr>
        <p:spPr>
          <a:xfrm>
            <a:off x="138986" y="6675696"/>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Kyle and Jo </a:t>
            </a:r>
            <a:r>
              <a:rPr lang="en-GB" b="1" dirty="0"/>
              <a:t>manoeuvred</a:t>
            </a:r>
            <a:r>
              <a:rPr lang="en-GB" dirty="0"/>
              <a:t> the boxes around the classroom.</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86261" y="2165061"/>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ma-noeu-vre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916975238"/>
              </p:ext>
            </p:extLst>
          </p:nvPr>
        </p:nvGraphicFramePr>
        <p:xfrm>
          <a:off x="5110" y="7691359"/>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measure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out-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conserve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skilfully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steer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subserve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3AC8A135-D086-3153-77AD-98B34A88836B}"/>
              </a:ext>
            </a:extLst>
          </p:cNvPr>
          <p:cNvSpPr txBox="1"/>
          <p:nvPr/>
        </p:nvSpPr>
        <p:spPr>
          <a:xfrm>
            <a:off x="315853" y="4321190"/>
            <a:ext cx="7221407"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manoeuvre something into or out of an awkward position, you skilfully move it there.</a:t>
            </a:r>
          </a:p>
        </p:txBody>
      </p:sp>
      <p:pic>
        <p:nvPicPr>
          <p:cNvPr id="4" name="Picture 3">
            <a:extLst>
              <a:ext uri="{FF2B5EF4-FFF2-40B4-BE49-F238E27FC236}">
                <a16:creationId xmlns:a16="http://schemas.microsoft.com/office/drawing/2014/main" id="{C1F8A068-8168-975B-6E6D-11839348FCB5}"/>
              </a:ext>
            </a:extLst>
          </p:cNvPr>
          <p:cNvPicPr>
            <a:picLocks noChangeAspect="1"/>
          </p:cNvPicPr>
          <p:nvPr/>
        </p:nvPicPr>
        <p:blipFill>
          <a:blip r:embed="rId4"/>
          <a:stretch>
            <a:fillRect/>
          </a:stretch>
        </p:blipFill>
        <p:spPr>
          <a:xfrm>
            <a:off x="8693056" y="3005653"/>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4" y="281765"/>
            <a:ext cx="1057982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16541" y="1339979"/>
            <a:ext cx="2385268"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potent</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42257" y="4565187"/>
            <a:ext cx="6707158"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Something that is potent is very effective and powerful.</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Ms Tims gave a </a:t>
            </a:r>
            <a:r>
              <a:rPr lang="en-GB" b="1" dirty="0"/>
              <a:t>potent</a:t>
            </a:r>
            <a:r>
              <a:rPr lang="en-GB" dirty="0"/>
              <a:t> speech about being kind.</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po-tent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1547314716"/>
              </p:ext>
            </p:extLst>
          </p:nvPr>
        </p:nvGraphicFramePr>
        <p:xfrm>
          <a:off x="5110" y="7667678"/>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impressive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inactive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essential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remain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useful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weak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presidential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very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0AC6A112-8AF7-7905-CFD0-50978A097C3D}"/>
              </a:ext>
            </a:extLst>
          </p:cNvPr>
          <p:cNvPicPr>
            <a:picLocks noChangeAspect="1"/>
          </p:cNvPicPr>
          <p:nvPr/>
        </p:nvPicPr>
        <p:blipFill>
          <a:blip r:embed="rId4"/>
          <a:stretch>
            <a:fillRect/>
          </a:stretch>
        </p:blipFill>
        <p:spPr>
          <a:xfrm>
            <a:off x="8039028" y="2940330"/>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851837441"/>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grubby</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purr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nudge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quiz</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39451503"/>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harmless</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manoeuvre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hesitate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potent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846671539"/>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grubby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harvest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nudge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purr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quiz</a:t>
                      </a:r>
                    </a:p>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3775607769"/>
              </p:ext>
            </p:extLst>
          </p:nvPr>
        </p:nvGraphicFramePr>
        <p:xfrm>
          <a:off x="5307795" y="1251704"/>
          <a:ext cx="4826233" cy="80280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The *** is the gathering of a crop.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you *** someone, you push them gently, usually with your elbow, in order to draw their attention to something.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When someone purrs, they speak in a soft, gentle voice because they are pleased or because they want to persuade you to do something for 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i="0" u="none" strike="noStrike" cap="none" spc="0" normalizeH="0" baseline="0" dirty="0">
                          <a:ln>
                            <a:noFill/>
                          </a:ln>
                          <a:solidFill>
                            <a:srgbClr val="000000"/>
                          </a:solidFill>
                          <a:effectLst/>
                          <a:uFillTx/>
                          <a:latin typeface="Gill Sans MT" panose="020B0502020104020203" pitchFamily="34" charset="77"/>
                          <a:sym typeface="Helvetica Light"/>
                        </a:rPr>
                        <a:t>A *** is a game or competition in which someone tests your knowledge by asking you questions.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A *** person or object is rather dirty.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74BA3ECB-3E66-2114-5731-7FF845673586}"/>
              </a:ext>
            </a:extLst>
          </p:cNvPr>
          <p:cNvPicPr>
            <a:picLocks noChangeAspect="1"/>
          </p:cNvPicPr>
          <p:nvPr/>
        </p:nvPicPr>
        <p:blipFill>
          <a:blip r:embed="rId5"/>
          <a:stretch>
            <a:fillRect/>
          </a:stretch>
        </p:blipFill>
        <p:spPr>
          <a:xfrm>
            <a:off x="11028740" y="8180943"/>
            <a:ext cx="765833" cy="765833"/>
          </a:xfrm>
          <a:prstGeom prst="rect">
            <a:avLst/>
          </a:prstGeom>
        </p:spPr>
      </p:pic>
      <p:pic>
        <p:nvPicPr>
          <p:cNvPr id="3" name="Picture 2">
            <a:extLst>
              <a:ext uri="{FF2B5EF4-FFF2-40B4-BE49-F238E27FC236}">
                <a16:creationId xmlns:a16="http://schemas.microsoft.com/office/drawing/2014/main" id="{967C4638-54A1-FA0B-0FB4-41A282549939}"/>
              </a:ext>
            </a:extLst>
          </p:cNvPr>
          <p:cNvPicPr>
            <a:picLocks noChangeAspect="1"/>
          </p:cNvPicPr>
          <p:nvPr/>
        </p:nvPicPr>
        <p:blipFill>
          <a:blip r:embed="rId6"/>
          <a:stretch>
            <a:fillRect/>
          </a:stretch>
        </p:blipFill>
        <p:spPr>
          <a:xfrm>
            <a:off x="10953953" y="2890797"/>
            <a:ext cx="722923" cy="722923"/>
          </a:xfrm>
          <a:prstGeom prst="rect">
            <a:avLst/>
          </a:prstGeom>
        </p:spPr>
      </p:pic>
      <p:pic>
        <p:nvPicPr>
          <p:cNvPr id="5" name="Picture 4">
            <a:extLst>
              <a:ext uri="{FF2B5EF4-FFF2-40B4-BE49-F238E27FC236}">
                <a16:creationId xmlns:a16="http://schemas.microsoft.com/office/drawing/2014/main" id="{EE464C48-E1CD-F450-6844-EA1D01B36EEB}"/>
              </a:ext>
            </a:extLst>
          </p:cNvPr>
          <p:cNvPicPr>
            <a:picLocks noChangeAspect="1"/>
          </p:cNvPicPr>
          <p:nvPr/>
        </p:nvPicPr>
        <p:blipFill>
          <a:blip r:embed="rId7"/>
          <a:stretch>
            <a:fillRect/>
          </a:stretch>
        </p:blipFill>
        <p:spPr>
          <a:xfrm>
            <a:off x="10904439" y="3946250"/>
            <a:ext cx="891902" cy="891902"/>
          </a:xfrm>
          <a:prstGeom prst="rect">
            <a:avLst/>
          </a:prstGeom>
        </p:spPr>
      </p:pic>
      <p:pic>
        <p:nvPicPr>
          <p:cNvPr id="6" name="Picture 5">
            <a:extLst>
              <a:ext uri="{FF2B5EF4-FFF2-40B4-BE49-F238E27FC236}">
                <a16:creationId xmlns:a16="http://schemas.microsoft.com/office/drawing/2014/main" id="{7127057F-9913-1261-6FFD-1F41E85BB224}"/>
              </a:ext>
            </a:extLst>
          </p:cNvPr>
          <p:cNvPicPr>
            <a:picLocks noChangeAspect="1"/>
          </p:cNvPicPr>
          <p:nvPr/>
        </p:nvPicPr>
        <p:blipFill>
          <a:blip r:embed="rId8"/>
          <a:stretch>
            <a:fillRect/>
          </a:stretch>
        </p:blipFill>
        <p:spPr>
          <a:xfrm>
            <a:off x="11028740" y="5498837"/>
            <a:ext cx="711325" cy="711325"/>
          </a:xfrm>
          <a:prstGeom prst="rect">
            <a:avLst/>
          </a:prstGeom>
        </p:spPr>
      </p:pic>
      <p:pic>
        <p:nvPicPr>
          <p:cNvPr id="7" name="Picture 6">
            <a:extLst>
              <a:ext uri="{FF2B5EF4-FFF2-40B4-BE49-F238E27FC236}">
                <a16:creationId xmlns:a16="http://schemas.microsoft.com/office/drawing/2014/main" id="{6ABD3BA0-D31D-F6A3-A475-20EC06FBB0C7}"/>
              </a:ext>
            </a:extLst>
          </p:cNvPr>
          <p:cNvPicPr>
            <a:picLocks noChangeAspect="1"/>
          </p:cNvPicPr>
          <p:nvPr/>
        </p:nvPicPr>
        <p:blipFill>
          <a:blip r:embed="rId9"/>
          <a:stretch>
            <a:fillRect/>
          </a:stretch>
        </p:blipFill>
        <p:spPr>
          <a:xfrm>
            <a:off x="10963124" y="6919581"/>
            <a:ext cx="776941" cy="776941"/>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3933601450"/>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harmless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hesitate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humble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manoeuvre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potent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2992720086"/>
              </p:ext>
            </p:extLst>
          </p:nvPr>
        </p:nvGraphicFramePr>
        <p:xfrm>
          <a:off x="5307795" y="1251704"/>
          <a:ext cx="4947829" cy="7723200"/>
        </p:xfrm>
        <a:graphic>
          <a:graphicData uri="http://schemas.openxmlformats.org/drawingml/2006/table">
            <a:tbl>
              <a:tblPr firstRow="1" bandRow="1">
                <a:tableStyleId>{5940675A-B579-460E-94D1-54222C63F5DA}</a:tableStyleId>
              </a:tblPr>
              <a:tblGrid>
                <a:gridCol w="4947829">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A *** person is not proud and does not believe that they are better than other people.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Something that is *** does not have any bad effects, especially on people's health.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Something that is *** is very effective and powerful.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 you do not speak or act for a short time, usually because you are uncertain, embarrassed, or worried about what you are going to say or do.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something into or out of an awkward position, you skilfully move it there.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8C557345-14CA-EC25-F066-4B56A3B23A88}"/>
              </a:ext>
            </a:extLst>
          </p:cNvPr>
          <p:cNvPicPr>
            <a:picLocks noChangeAspect="1"/>
          </p:cNvPicPr>
          <p:nvPr/>
        </p:nvPicPr>
        <p:blipFill>
          <a:blip r:embed="rId5"/>
          <a:stretch>
            <a:fillRect/>
          </a:stretch>
        </p:blipFill>
        <p:spPr>
          <a:xfrm>
            <a:off x="11210081" y="3943210"/>
            <a:ext cx="933590" cy="933590"/>
          </a:xfrm>
          <a:prstGeom prst="rect">
            <a:avLst/>
          </a:prstGeom>
        </p:spPr>
      </p:pic>
      <p:pic>
        <p:nvPicPr>
          <p:cNvPr id="3" name="Picture 2">
            <a:extLst>
              <a:ext uri="{FF2B5EF4-FFF2-40B4-BE49-F238E27FC236}">
                <a16:creationId xmlns:a16="http://schemas.microsoft.com/office/drawing/2014/main" id="{7DBDA54E-5791-7C69-521E-3AD2F586F25B}"/>
              </a:ext>
            </a:extLst>
          </p:cNvPr>
          <p:cNvPicPr>
            <a:picLocks noChangeAspect="1"/>
          </p:cNvPicPr>
          <p:nvPr/>
        </p:nvPicPr>
        <p:blipFill>
          <a:blip r:embed="rId6"/>
          <a:stretch>
            <a:fillRect/>
          </a:stretch>
        </p:blipFill>
        <p:spPr>
          <a:xfrm>
            <a:off x="11196981" y="6622298"/>
            <a:ext cx="800710" cy="800710"/>
          </a:xfrm>
          <a:prstGeom prst="rect">
            <a:avLst/>
          </a:prstGeom>
        </p:spPr>
      </p:pic>
      <p:pic>
        <p:nvPicPr>
          <p:cNvPr id="5" name="Picture 4">
            <a:extLst>
              <a:ext uri="{FF2B5EF4-FFF2-40B4-BE49-F238E27FC236}">
                <a16:creationId xmlns:a16="http://schemas.microsoft.com/office/drawing/2014/main" id="{96A6DF4E-17FD-B79A-2FCF-3340BC4496BF}"/>
              </a:ext>
            </a:extLst>
          </p:cNvPr>
          <p:cNvPicPr>
            <a:picLocks noChangeAspect="1"/>
          </p:cNvPicPr>
          <p:nvPr/>
        </p:nvPicPr>
        <p:blipFill>
          <a:blip r:embed="rId7"/>
          <a:stretch>
            <a:fillRect/>
          </a:stretch>
        </p:blipFill>
        <p:spPr>
          <a:xfrm>
            <a:off x="11196981" y="2616249"/>
            <a:ext cx="908424" cy="908424"/>
          </a:xfrm>
          <a:prstGeom prst="rect">
            <a:avLst/>
          </a:prstGeom>
        </p:spPr>
      </p:pic>
      <p:pic>
        <p:nvPicPr>
          <p:cNvPr id="6" name="Picture 5">
            <a:extLst>
              <a:ext uri="{FF2B5EF4-FFF2-40B4-BE49-F238E27FC236}">
                <a16:creationId xmlns:a16="http://schemas.microsoft.com/office/drawing/2014/main" id="{964769F5-680C-FAB2-78CD-62E7CC427E26}"/>
              </a:ext>
            </a:extLst>
          </p:cNvPr>
          <p:cNvPicPr>
            <a:picLocks noChangeAspect="1"/>
          </p:cNvPicPr>
          <p:nvPr/>
        </p:nvPicPr>
        <p:blipFill>
          <a:blip r:embed="rId8"/>
          <a:stretch>
            <a:fillRect/>
          </a:stretch>
        </p:blipFill>
        <p:spPr>
          <a:xfrm>
            <a:off x="11196980" y="7768941"/>
            <a:ext cx="800711" cy="800711"/>
          </a:xfrm>
          <a:prstGeom prst="rect">
            <a:avLst/>
          </a:prstGeom>
        </p:spPr>
      </p:pic>
      <p:pic>
        <p:nvPicPr>
          <p:cNvPr id="7" name="Picture 6">
            <a:extLst>
              <a:ext uri="{FF2B5EF4-FFF2-40B4-BE49-F238E27FC236}">
                <a16:creationId xmlns:a16="http://schemas.microsoft.com/office/drawing/2014/main" id="{A8E80B7A-A2A7-41E8-6DFE-AF287F542A6E}"/>
              </a:ext>
            </a:extLst>
          </p:cNvPr>
          <p:cNvPicPr>
            <a:picLocks noChangeAspect="1"/>
          </p:cNvPicPr>
          <p:nvPr/>
        </p:nvPicPr>
        <p:blipFill>
          <a:blip r:embed="rId9"/>
          <a:stretch>
            <a:fillRect/>
          </a:stretch>
        </p:blipFill>
        <p:spPr>
          <a:xfrm>
            <a:off x="11023154" y="5236462"/>
            <a:ext cx="992466" cy="992466"/>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785988" y="4021403"/>
            <a:ext cx="2231380"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harvest</a:t>
            </a:r>
            <a:endParaRPr dirty="0">
              <a:latin typeface="Gill Sans MT" panose="020B0502020104020203" pitchFamily="34" charset="77"/>
            </a:endParaRPr>
          </a:p>
        </p:txBody>
      </p:sp>
      <p:sp>
        <p:nvSpPr>
          <p:cNvPr id="135" name="spare"/>
          <p:cNvSpPr txBox="1"/>
          <p:nvPr/>
        </p:nvSpPr>
        <p:spPr>
          <a:xfrm>
            <a:off x="2975140" y="4857999"/>
            <a:ext cx="1853072"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nudge</a:t>
            </a:r>
            <a:endParaRPr b="1" dirty="0">
              <a:latin typeface="Gill Sans MT" panose="020B0502020104020203" pitchFamily="34" charset="77"/>
              <a:sym typeface="American Typewriter"/>
            </a:endParaRPr>
          </a:p>
        </p:txBody>
      </p:sp>
      <p:sp>
        <p:nvSpPr>
          <p:cNvPr id="136" name="chipped"/>
          <p:cNvSpPr txBox="1"/>
          <p:nvPr/>
        </p:nvSpPr>
        <p:spPr>
          <a:xfrm>
            <a:off x="3215594" y="5712238"/>
            <a:ext cx="1372172"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dirty="0">
                <a:latin typeface="Gill Sans MT" panose="020B0502020104020203" pitchFamily="34" charset="77"/>
              </a:rPr>
              <a:t>purr</a:t>
            </a:r>
            <a:endParaRPr dirty="0">
              <a:latin typeface="Gill Sans MT" panose="020B0502020104020203" pitchFamily="34" charset="77"/>
            </a:endParaRPr>
          </a:p>
        </p:txBody>
      </p:sp>
      <p:sp>
        <p:nvSpPr>
          <p:cNvPr id="137" name="lift"/>
          <p:cNvSpPr txBox="1"/>
          <p:nvPr/>
        </p:nvSpPr>
        <p:spPr>
          <a:xfrm>
            <a:off x="3145065" y="6647306"/>
            <a:ext cx="1308051"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quiz</a:t>
            </a:r>
            <a:endParaRPr dirty="0">
              <a:latin typeface="Gill Sans MT" panose="020B0502020104020203" pitchFamily="34" charset="77"/>
            </a:endParaRPr>
          </a:p>
        </p:txBody>
      </p:sp>
      <p:sp>
        <p:nvSpPr>
          <p:cNvPr id="138" name="mutter"/>
          <p:cNvSpPr txBox="1"/>
          <p:nvPr/>
        </p:nvSpPr>
        <p:spPr>
          <a:xfrm>
            <a:off x="7996257" y="3968985"/>
            <a:ext cx="2398092"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hesitate</a:t>
            </a:r>
            <a:endParaRPr b="1" dirty="0">
              <a:latin typeface="Gill Sans MT" panose="020B0502020104020203" pitchFamily="34" charset="77"/>
              <a:sym typeface="American Typewriter"/>
            </a:endParaRPr>
          </a:p>
        </p:txBody>
      </p:sp>
      <p:sp>
        <p:nvSpPr>
          <p:cNvPr id="139" name="unveil"/>
          <p:cNvSpPr txBox="1"/>
          <p:nvPr/>
        </p:nvSpPr>
        <p:spPr>
          <a:xfrm>
            <a:off x="7517475" y="5762838"/>
            <a:ext cx="3372719"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manoeuvre</a:t>
            </a:r>
            <a:endParaRPr dirty="0">
              <a:latin typeface="Gill Sans MT" panose="020B0502020104020203" pitchFamily="34" charset="77"/>
              <a:sym typeface="American Typewriter"/>
            </a:endParaRPr>
          </a:p>
        </p:txBody>
      </p:sp>
      <p:sp>
        <p:nvSpPr>
          <p:cNvPr id="140" name="tolerate"/>
          <p:cNvSpPr txBox="1"/>
          <p:nvPr/>
        </p:nvSpPr>
        <p:spPr>
          <a:xfrm>
            <a:off x="7957633" y="3093860"/>
            <a:ext cx="2686634"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harmless</a:t>
            </a:r>
            <a:endParaRPr dirty="0">
              <a:latin typeface="Gill Sans MT" panose="020B0502020104020203" pitchFamily="34" charset="77"/>
            </a:endParaRPr>
          </a:p>
        </p:txBody>
      </p:sp>
      <p:sp>
        <p:nvSpPr>
          <p:cNvPr id="141" name="fixation"/>
          <p:cNvSpPr txBox="1"/>
          <p:nvPr/>
        </p:nvSpPr>
        <p:spPr>
          <a:xfrm>
            <a:off x="8057172" y="4858000"/>
            <a:ext cx="2276264"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humble</a:t>
            </a:r>
            <a:endParaRPr dirty="0">
              <a:latin typeface="Gill Sans MT" panose="020B0502020104020203" pitchFamily="34" charset="77"/>
            </a:endParaRPr>
          </a:p>
        </p:txBody>
      </p:sp>
      <p:sp>
        <p:nvSpPr>
          <p:cNvPr id="142" name="rustle"/>
          <p:cNvSpPr txBox="1"/>
          <p:nvPr/>
        </p:nvSpPr>
        <p:spPr>
          <a:xfrm>
            <a:off x="8203113" y="6628256"/>
            <a:ext cx="2026197"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potent</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546924" y="3164758"/>
            <a:ext cx="2675845"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4800" b="1" i="0" u="none" strike="noStrike" dirty="0">
                <a:solidFill>
                  <a:srgbClr val="000000"/>
                </a:solidFill>
                <a:effectLst/>
                <a:latin typeface="Gill Sans MT" panose="020B0502020104020203" pitchFamily="34" charset="77"/>
              </a:rPr>
              <a:t>grubby</a:t>
            </a:r>
            <a:endPar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57442" y="325147"/>
            <a:ext cx="714618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grubby</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26486" y="5643529"/>
            <a:ext cx="10244333"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harvest</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52BFD2C3-90E3-199E-0EA8-6ED679E25A17}"/>
              </a:ext>
            </a:extLst>
          </p:cNvPr>
          <p:cNvPicPr>
            <a:picLocks noChangeAspect="1"/>
          </p:cNvPicPr>
          <p:nvPr/>
        </p:nvPicPr>
        <p:blipFill>
          <a:blip r:embed="rId4"/>
          <a:stretch>
            <a:fillRect/>
          </a:stretch>
        </p:blipFill>
        <p:spPr>
          <a:xfrm>
            <a:off x="8689194" y="602862"/>
            <a:ext cx="3251200" cy="3251200"/>
          </a:xfrm>
          <a:prstGeom prst="rect">
            <a:avLst/>
          </a:prstGeom>
        </p:spPr>
      </p:pic>
      <p:pic>
        <p:nvPicPr>
          <p:cNvPr id="4" name="Picture 3">
            <a:extLst>
              <a:ext uri="{FF2B5EF4-FFF2-40B4-BE49-F238E27FC236}">
                <a16:creationId xmlns:a16="http://schemas.microsoft.com/office/drawing/2014/main" id="{DD06BCA4-C254-D47B-1208-D1F2217BF710}"/>
              </a:ext>
            </a:extLst>
          </p:cNvPr>
          <p:cNvPicPr>
            <a:picLocks noChangeAspect="1"/>
          </p:cNvPicPr>
          <p:nvPr/>
        </p:nvPicPr>
        <p:blipFill>
          <a:blip r:embed="rId5"/>
          <a:stretch>
            <a:fillRect/>
          </a:stretch>
        </p:blipFill>
        <p:spPr>
          <a:xfrm>
            <a:off x="682708" y="5693655"/>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43627" y="49439"/>
            <a:ext cx="750686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nudge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394019" y="4841889"/>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purr</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FF37A717-22B9-3827-06D9-EEA512A7651C}"/>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4" name="Picture 3">
            <a:extLst>
              <a:ext uri="{FF2B5EF4-FFF2-40B4-BE49-F238E27FC236}">
                <a16:creationId xmlns:a16="http://schemas.microsoft.com/office/drawing/2014/main" id="{BAEA0F34-FED7-E98C-71A6-D1EF4B4E9312}"/>
              </a:ext>
            </a:extLst>
          </p:cNvPr>
          <p:cNvPicPr>
            <a:picLocks noChangeAspect="1"/>
          </p:cNvPicPr>
          <p:nvPr/>
        </p:nvPicPr>
        <p:blipFill>
          <a:blip r:embed="rId5"/>
          <a:stretch>
            <a:fillRect/>
          </a:stretch>
        </p:blipFill>
        <p:spPr>
          <a:xfrm>
            <a:off x="1768419" y="5450949"/>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94407" y="-34085"/>
            <a:ext cx="5116785"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quiz</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364390" y="6045011"/>
            <a:ext cx="12346080"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harmless</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08F9779B-6E05-F018-F09C-7A350091FF53}"/>
              </a:ext>
            </a:extLst>
          </p:cNvPr>
          <p:cNvPicPr>
            <a:picLocks noChangeAspect="1"/>
          </p:cNvPicPr>
          <p:nvPr/>
        </p:nvPicPr>
        <p:blipFill>
          <a:blip r:embed="rId4"/>
          <a:stretch>
            <a:fillRect/>
          </a:stretch>
        </p:blipFill>
        <p:spPr>
          <a:xfrm>
            <a:off x="8090960" y="602862"/>
            <a:ext cx="3251200" cy="3251200"/>
          </a:xfrm>
          <a:prstGeom prst="rect">
            <a:avLst/>
          </a:prstGeom>
        </p:spPr>
      </p:pic>
      <p:pic>
        <p:nvPicPr>
          <p:cNvPr id="4" name="Picture 3">
            <a:extLst>
              <a:ext uri="{FF2B5EF4-FFF2-40B4-BE49-F238E27FC236}">
                <a16:creationId xmlns:a16="http://schemas.microsoft.com/office/drawing/2014/main" id="{577D8FA8-0E6A-2713-E637-7423B531B49F}"/>
              </a:ext>
            </a:extLst>
          </p:cNvPr>
          <p:cNvPicPr>
            <a:picLocks noChangeAspect="1"/>
          </p:cNvPicPr>
          <p:nvPr/>
        </p:nvPicPr>
        <p:blipFill>
          <a:blip r:embed="rId5"/>
          <a:stretch>
            <a:fillRect/>
          </a:stretch>
        </p:blipFill>
        <p:spPr>
          <a:xfrm>
            <a:off x="541609" y="5687331"/>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29273" y="664879"/>
            <a:ext cx="8154476"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hesitate</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20406" y="5633097"/>
            <a:ext cx="9855034"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humble</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1BD404C9-6FA5-E69C-AF7C-6F6D9C944D4D}"/>
              </a:ext>
            </a:extLst>
          </p:cNvPr>
          <p:cNvPicPr>
            <a:picLocks noChangeAspect="1"/>
          </p:cNvPicPr>
          <p:nvPr/>
        </p:nvPicPr>
        <p:blipFill>
          <a:blip r:embed="rId4"/>
          <a:stretch>
            <a:fillRect/>
          </a:stretch>
        </p:blipFill>
        <p:spPr>
          <a:xfrm>
            <a:off x="9273447" y="544245"/>
            <a:ext cx="3251200" cy="3251200"/>
          </a:xfrm>
          <a:prstGeom prst="rect">
            <a:avLst/>
          </a:prstGeom>
        </p:spPr>
      </p:pic>
      <p:pic>
        <p:nvPicPr>
          <p:cNvPr id="5" name="Picture 4">
            <a:extLst>
              <a:ext uri="{FF2B5EF4-FFF2-40B4-BE49-F238E27FC236}">
                <a16:creationId xmlns:a16="http://schemas.microsoft.com/office/drawing/2014/main" id="{E8CC22C8-65C0-1017-EFE2-DB77FD1DCACE}"/>
              </a:ext>
            </a:extLst>
          </p:cNvPr>
          <p:cNvPicPr>
            <a:picLocks noChangeAspect="1"/>
          </p:cNvPicPr>
          <p:nvPr/>
        </p:nvPicPr>
        <p:blipFill>
          <a:blip r:embed="rId5"/>
          <a:stretch>
            <a:fillRect/>
          </a:stretch>
        </p:blipFill>
        <p:spPr>
          <a:xfrm>
            <a:off x="554751" y="5724319"/>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07533" y="-6032062"/>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83246" y="1055849"/>
            <a:ext cx="11999897"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manoeuvre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56000" y="5482906"/>
            <a:ext cx="10288591"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potent</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90546535-C44F-E3AB-C9E4-77C2C4A921FA}"/>
              </a:ext>
            </a:extLst>
          </p:cNvPr>
          <p:cNvPicPr>
            <a:picLocks noChangeAspect="1"/>
          </p:cNvPicPr>
          <p:nvPr/>
        </p:nvPicPr>
        <p:blipFill>
          <a:blip r:embed="rId4"/>
          <a:stretch>
            <a:fillRect/>
          </a:stretch>
        </p:blipFill>
        <p:spPr>
          <a:xfrm>
            <a:off x="9057608" y="685828"/>
            <a:ext cx="3251200" cy="3251200"/>
          </a:xfrm>
          <a:prstGeom prst="rect">
            <a:avLst/>
          </a:prstGeom>
        </p:spPr>
      </p:pic>
      <p:pic>
        <p:nvPicPr>
          <p:cNvPr id="4" name="Picture 3">
            <a:extLst>
              <a:ext uri="{FF2B5EF4-FFF2-40B4-BE49-F238E27FC236}">
                <a16:creationId xmlns:a16="http://schemas.microsoft.com/office/drawing/2014/main" id="{7CB2A543-3EEC-B653-3B0D-D6DE29394CEC}"/>
              </a:ext>
            </a:extLst>
          </p:cNvPr>
          <p:cNvPicPr>
            <a:picLocks noChangeAspect="1"/>
          </p:cNvPicPr>
          <p:nvPr/>
        </p:nvPicPr>
        <p:blipFill>
          <a:blip r:embed="rId5"/>
          <a:stretch>
            <a:fillRect/>
          </a:stretch>
        </p:blipFill>
        <p:spPr>
          <a:xfrm>
            <a:off x="700469" y="5766671"/>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60034" y="803484"/>
            <a:ext cx="7043595"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ea typeface="Ayuthaya" pitchFamily="2" charset="-34"/>
                <a:cs typeface="Futura Medium" panose="020B0602020204020303" pitchFamily="34" charset="-79"/>
              </a:rPr>
              <a:t>grubby</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26486" y="6233280"/>
            <a:ext cx="10244333"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harvest</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F280476B-A71F-1FA2-EB07-ACCE715779E6}"/>
              </a:ext>
            </a:extLst>
          </p:cNvPr>
          <p:cNvPicPr>
            <a:picLocks noChangeAspect="1"/>
          </p:cNvPicPr>
          <p:nvPr/>
        </p:nvPicPr>
        <p:blipFill>
          <a:blip r:embed="rId4"/>
          <a:stretch>
            <a:fillRect/>
          </a:stretch>
        </p:blipFill>
        <p:spPr>
          <a:xfrm>
            <a:off x="8903677" y="640207"/>
            <a:ext cx="3251200" cy="3251200"/>
          </a:xfrm>
          <a:prstGeom prst="rect">
            <a:avLst/>
          </a:prstGeom>
        </p:spPr>
      </p:pic>
      <p:pic>
        <p:nvPicPr>
          <p:cNvPr id="4" name="Picture 3">
            <a:extLst>
              <a:ext uri="{FF2B5EF4-FFF2-40B4-BE49-F238E27FC236}">
                <a16:creationId xmlns:a16="http://schemas.microsoft.com/office/drawing/2014/main" id="{4E8D31EF-4687-6155-C07F-BEB409967F96}"/>
              </a:ext>
            </a:extLst>
          </p:cNvPr>
          <p:cNvPicPr>
            <a:picLocks noChangeAspect="1"/>
          </p:cNvPicPr>
          <p:nvPr/>
        </p:nvPicPr>
        <p:blipFill>
          <a:blip r:embed="rId5"/>
          <a:stretch>
            <a:fillRect/>
          </a:stretch>
        </p:blipFill>
        <p:spPr>
          <a:xfrm>
            <a:off x="814754" y="5724319"/>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86295" y="521968"/>
            <a:ext cx="7364195"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nudge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29493" y="4758656"/>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purr</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ACA96FDC-072E-481D-7BC3-625FB570B90B}"/>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4" name="Picture 3">
            <a:extLst>
              <a:ext uri="{FF2B5EF4-FFF2-40B4-BE49-F238E27FC236}">
                <a16:creationId xmlns:a16="http://schemas.microsoft.com/office/drawing/2014/main" id="{9190BB4A-5046-B862-806D-DE5079E3DF7E}"/>
              </a:ext>
            </a:extLst>
          </p:cNvPr>
          <p:cNvPicPr>
            <a:picLocks noChangeAspect="1"/>
          </p:cNvPicPr>
          <p:nvPr/>
        </p:nvPicPr>
        <p:blipFill>
          <a:blip r:embed="rId5"/>
          <a:stretch>
            <a:fillRect/>
          </a:stretch>
        </p:blipFill>
        <p:spPr>
          <a:xfrm>
            <a:off x="1387635" y="5535823"/>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09909" y="0"/>
            <a:ext cx="603851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quiz</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575382" y="6021350"/>
            <a:ext cx="12346080"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harmless</a:t>
            </a:r>
            <a:endParaRPr sz="23900" dirty="0">
              <a:latin typeface="Futura Medium" panose="020B0602020204020303" pitchFamily="34" charset="-79"/>
              <a:cs typeface="Futura Medium" panose="020B0602020204020303" pitchFamily="34" charset="-79"/>
            </a:endParaRPr>
          </a:p>
        </p:txBody>
      </p:sp>
      <p:sp>
        <p:nvSpPr>
          <p:cNvPr id="5" name="TextBox 4">
            <a:extLst>
              <a:ext uri="{FF2B5EF4-FFF2-40B4-BE49-F238E27FC236}">
                <a16:creationId xmlns:a16="http://schemas.microsoft.com/office/drawing/2014/main" id="{AC51DBDD-6E1E-9CB0-11B3-6AC6404BFAF9}"/>
              </a:ext>
            </a:extLst>
          </p:cNvPr>
          <p:cNvSpPr txBox="1"/>
          <p:nvPr/>
        </p:nvSpPr>
        <p:spPr>
          <a:xfrm>
            <a:off x="5553605" y="-1513628"/>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Helvetica Light"/>
            </a:endParaRPr>
          </a:p>
        </p:txBody>
      </p:sp>
      <p:pic>
        <p:nvPicPr>
          <p:cNvPr id="2" name="Picture 1">
            <a:extLst>
              <a:ext uri="{FF2B5EF4-FFF2-40B4-BE49-F238E27FC236}">
                <a16:creationId xmlns:a16="http://schemas.microsoft.com/office/drawing/2014/main" id="{07B8E5F8-A696-B3E8-08C8-FC7686804B75}"/>
              </a:ext>
            </a:extLst>
          </p:cNvPr>
          <p:cNvPicPr>
            <a:picLocks noChangeAspect="1"/>
          </p:cNvPicPr>
          <p:nvPr/>
        </p:nvPicPr>
        <p:blipFill>
          <a:blip r:embed="rId4"/>
          <a:stretch>
            <a:fillRect/>
          </a:stretch>
        </p:blipFill>
        <p:spPr>
          <a:xfrm>
            <a:off x="8593570" y="586288"/>
            <a:ext cx="3251200" cy="3251200"/>
          </a:xfrm>
          <a:prstGeom prst="rect">
            <a:avLst/>
          </a:prstGeom>
        </p:spPr>
      </p:pic>
      <p:pic>
        <p:nvPicPr>
          <p:cNvPr id="4" name="Picture 3">
            <a:extLst>
              <a:ext uri="{FF2B5EF4-FFF2-40B4-BE49-F238E27FC236}">
                <a16:creationId xmlns:a16="http://schemas.microsoft.com/office/drawing/2014/main" id="{BC58D19E-D682-F5A7-5FAA-59A32A835CE1}"/>
              </a:ext>
            </a:extLst>
          </p:cNvPr>
          <p:cNvPicPr>
            <a:picLocks noChangeAspect="1"/>
          </p:cNvPicPr>
          <p:nvPr/>
        </p:nvPicPr>
        <p:blipFill>
          <a:blip r:embed="rId5"/>
          <a:stretch>
            <a:fillRect/>
          </a:stretch>
        </p:blipFill>
        <p:spPr>
          <a:xfrm>
            <a:off x="401302" y="5724319"/>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486587" y="2334468"/>
            <a:ext cx="210314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grubby</a:t>
            </a:r>
            <a:r>
              <a:rPr lang="en-GB" b="1" dirty="0">
                <a:latin typeface="Gill Sans MT" panose="020B0502020104020203" pitchFamily="34" charset="77"/>
                <a:sym typeface="American Typewriter"/>
              </a:rPr>
              <a:t>	</a:t>
            </a:r>
            <a:endParaRPr b="1" dirty="0">
              <a:latin typeface="Gill Sans MT" panose="020B0502020104020203" pitchFamily="34" charset="77"/>
              <a:sym typeface="American Typewriter"/>
            </a:endParaRPr>
          </a:p>
        </p:txBody>
      </p:sp>
      <p:sp>
        <p:nvSpPr>
          <p:cNvPr id="134" name="office"/>
          <p:cNvSpPr txBox="1"/>
          <p:nvPr/>
        </p:nvSpPr>
        <p:spPr>
          <a:xfrm>
            <a:off x="5445105" y="3191113"/>
            <a:ext cx="2231380"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harvest</a:t>
            </a:r>
            <a:endParaRPr dirty="0">
              <a:latin typeface="Gill Sans MT" panose="020B0502020104020203" pitchFamily="34" charset="77"/>
            </a:endParaRPr>
          </a:p>
        </p:txBody>
      </p:sp>
      <p:sp>
        <p:nvSpPr>
          <p:cNvPr id="135" name="spare"/>
          <p:cNvSpPr txBox="1"/>
          <p:nvPr/>
        </p:nvSpPr>
        <p:spPr>
          <a:xfrm>
            <a:off x="5634246" y="4040712"/>
            <a:ext cx="1853072"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nudge</a:t>
            </a:r>
            <a:endParaRPr b="1" dirty="0">
              <a:latin typeface="Gill Sans MT" panose="020B0502020104020203" pitchFamily="34" charset="77"/>
              <a:sym typeface="American Typewriter"/>
            </a:endParaRPr>
          </a:p>
        </p:txBody>
      </p:sp>
      <p:sp>
        <p:nvSpPr>
          <p:cNvPr id="136" name="chipped"/>
          <p:cNvSpPr txBox="1"/>
          <p:nvPr/>
        </p:nvSpPr>
        <p:spPr>
          <a:xfrm>
            <a:off x="5874705" y="4966512"/>
            <a:ext cx="1372172"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purr</a:t>
            </a:r>
            <a:endParaRPr dirty="0">
              <a:latin typeface="Gill Sans MT" panose="020B0502020104020203" pitchFamily="34" charset="77"/>
            </a:endParaRPr>
          </a:p>
        </p:txBody>
      </p:sp>
      <p:sp>
        <p:nvSpPr>
          <p:cNvPr id="137" name="lift"/>
          <p:cNvSpPr txBox="1"/>
          <p:nvPr/>
        </p:nvSpPr>
        <p:spPr>
          <a:xfrm>
            <a:off x="5906768" y="5837064"/>
            <a:ext cx="1308051"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quiz</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308911" y="996808"/>
            <a:ext cx="9855034"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hesitate</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20406" y="6080336"/>
            <a:ext cx="9855034"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humble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60005D72-620E-36DF-28C1-A345240CB697}"/>
              </a:ext>
            </a:extLst>
          </p:cNvPr>
          <p:cNvPicPr>
            <a:picLocks noChangeAspect="1"/>
          </p:cNvPicPr>
          <p:nvPr/>
        </p:nvPicPr>
        <p:blipFill>
          <a:blip r:embed="rId4"/>
          <a:stretch>
            <a:fillRect/>
          </a:stretch>
        </p:blipFill>
        <p:spPr>
          <a:xfrm>
            <a:off x="9149552" y="602862"/>
            <a:ext cx="3251200" cy="3251200"/>
          </a:xfrm>
          <a:prstGeom prst="rect">
            <a:avLst/>
          </a:prstGeom>
        </p:spPr>
      </p:pic>
      <p:pic>
        <p:nvPicPr>
          <p:cNvPr id="4" name="Picture 3">
            <a:extLst>
              <a:ext uri="{FF2B5EF4-FFF2-40B4-BE49-F238E27FC236}">
                <a16:creationId xmlns:a16="http://schemas.microsoft.com/office/drawing/2014/main" id="{7E837499-8B1E-5F13-66E6-CB44C88E5659}"/>
              </a:ext>
            </a:extLst>
          </p:cNvPr>
          <p:cNvPicPr>
            <a:picLocks noChangeAspect="1"/>
          </p:cNvPicPr>
          <p:nvPr/>
        </p:nvPicPr>
        <p:blipFill>
          <a:blip r:embed="rId5"/>
          <a:stretch>
            <a:fillRect/>
          </a:stretch>
        </p:blipFill>
        <p:spPr>
          <a:xfrm>
            <a:off x="682708" y="5724319"/>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9181748" y="-6298711"/>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25527" y="1074656"/>
            <a:ext cx="11999897"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manoeuvre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86849" y="5547928"/>
            <a:ext cx="1028859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potent</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DA82BA09-B4B5-D345-44D5-8DC08EDB3A65}"/>
              </a:ext>
            </a:extLst>
          </p:cNvPr>
          <p:cNvPicPr>
            <a:picLocks noChangeAspect="1"/>
          </p:cNvPicPr>
          <p:nvPr/>
        </p:nvPicPr>
        <p:blipFill>
          <a:blip r:embed="rId4"/>
          <a:stretch>
            <a:fillRect/>
          </a:stretch>
        </p:blipFill>
        <p:spPr>
          <a:xfrm>
            <a:off x="9203478" y="631625"/>
            <a:ext cx="3251200" cy="3251200"/>
          </a:xfrm>
          <a:prstGeom prst="rect">
            <a:avLst/>
          </a:prstGeom>
        </p:spPr>
      </p:pic>
      <p:pic>
        <p:nvPicPr>
          <p:cNvPr id="4" name="Picture 3">
            <a:extLst>
              <a:ext uri="{FF2B5EF4-FFF2-40B4-BE49-F238E27FC236}">
                <a16:creationId xmlns:a16="http://schemas.microsoft.com/office/drawing/2014/main" id="{6D48B2BD-B7C7-7E8C-56CD-5C54A3A0FCAD}"/>
              </a:ext>
            </a:extLst>
          </p:cNvPr>
          <p:cNvPicPr>
            <a:picLocks noChangeAspect="1"/>
          </p:cNvPicPr>
          <p:nvPr/>
        </p:nvPicPr>
        <p:blipFill>
          <a:blip r:embed="rId5"/>
          <a:stretch>
            <a:fillRect/>
          </a:stretch>
        </p:blipFill>
        <p:spPr>
          <a:xfrm>
            <a:off x="518538" y="5762279"/>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361800" y="3425812"/>
            <a:ext cx="2398092"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hesitate</a:t>
            </a:r>
            <a:endParaRPr b="1" dirty="0">
              <a:latin typeface="Gill Sans MT" panose="020B0502020104020203" pitchFamily="34" charset="77"/>
              <a:sym typeface="American Typewriter"/>
            </a:endParaRPr>
          </a:p>
        </p:txBody>
      </p:sp>
      <p:sp>
        <p:nvSpPr>
          <p:cNvPr id="140" name="tolerate"/>
          <p:cNvSpPr txBox="1"/>
          <p:nvPr/>
        </p:nvSpPr>
        <p:spPr>
          <a:xfrm>
            <a:off x="5217518" y="2529859"/>
            <a:ext cx="2686634"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dirty="0">
                <a:latin typeface="Gill Sans MT" panose="020B0502020104020203" pitchFamily="34" charset="77"/>
              </a:rPr>
              <a:t>harmless</a:t>
            </a:r>
            <a:endParaRPr dirty="0">
              <a:latin typeface="Gill Sans MT" panose="020B0502020104020203" pitchFamily="34" charset="77"/>
            </a:endParaRPr>
          </a:p>
        </p:txBody>
      </p:sp>
      <p:sp>
        <p:nvSpPr>
          <p:cNvPr id="141" name="fixation"/>
          <p:cNvSpPr txBox="1"/>
          <p:nvPr/>
        </p:nvSpPr>
        <p:spPr>
          <a:xfrm>
            <a:off x="5422713" y="4288111"/>
            <a:ext cx="2276264"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humble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4816155" y="5195811"/>
            <a:ext cx="3372719"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manoeuvre</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489431" y="6004340"/>
            <a:ext cx="2026197" cy="84125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potent</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18759" y="1309202"/>
            <a:ext cx="2580835"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grubby</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(adjective)</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771110" y="4701318"/>
            <a:ext cx="6923231"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grubby person or object is rather dirty.</a:t>
            </a:r>
          </a:p>
        </p:txBody>
      </p:sp>
      <p:sp>
        <p:nvSpPr>
          <p:cNvPr id="155" name="The was a tear in Freddie’s new school jumper."/>
          <p:cNvSpPr txBox="1"/>
          <p:nvPr/>
        </p:nvSpPr>
        <p:spPr>
          <a:xfrm>
            <a:off x="9942" y="6864961"/>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Jonny’s </a:t>
            </a:r>
            <a:r>
              <a:rPr lang="en-GB" b="1" dirty="0"/>
              <a:t>grubby</a:t>
            </a:r>
            <a:r>
              <a:rPr lang="en-GB" dirty="0"/>
              <a:t> hands left smudges on his book.</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grub-by</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2136979023"/>
              </p:ext>
            </p:extLst>
          </p:nvPr>
        </p:nvGraphicFramePr>
        <p:xfrm>
          <a:off x="52520" y="7667413"/>
          <a:ext cx="12914533" cy="1804446"/>
        </p:xfrm>
        <a:graphic>
          <a:graphicData uri="http://schemas.openxmlformats.org/drawingml/2006/table">
            <a:tbl>
              <a:tblPr firstRow="1" bandRow="1">
                <a:tableStyleId>{5940675A-B579-460E-94D1-54222C63F5DA}</a:tableStyleId>
              </a:tblPr>
              <a:tblGrid>
                <a:gridCol w="2583104">
                  <a:extLst>
                    <a:ext uri="{9D8B030D-6E8A-4147-A177-3AD203B41FA5}">
                      <a16:colId xmlns:a16="http://schemas.microsoft.com/office/drawing/2014/main" val="1062734036"/>
                    </a:ext>
                  </a:extLst>
                </a:gridCol>
                <a:gridCol w="2312894">
                  <a:extLst>
                    <a:ext uri="{9D8B030D-6E8A-4147-A177-3AD203B41FA5}">
                      <a16:colId xmlns:a16="http://schemas.microsoft.com/office/drawing/2014/main" val="2844254734"/>
                    </a:ext>
                  </a:extLst>
                </a:gridCol>
                <a:gridCol w="3735566">
                  <a:extLst>
                    <a:ext uri="{9D8B030D-6E8A-4147-A177-3AD203B41FA5}">
                      <a16:colId xmlns:a16="http://schemas.microsoft.com/office/drawing/2014/main" val="277516935"/>
                    </a:ext>
                  </a:extLst>
                </a:gridCol>
                <a:gridCol w="1405781">
                  <a:extLst>
                    <a:ext uri="{9D8B030D-6E8A-4147-A177-3AD203B41FA5}">
                      <a16:colId xmlns:a16="http://schemas.microsoft.com/office/drawing/2014/main" val="2209242225"/>
                    </a:ext>
                  </a:extLst>
                </a:gridCol>
                <a:gridCol w="287718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filthy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clean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chubby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slightly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shabby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stubby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very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260F8447-64E1-DA17-FDA5-D028047D01DB}"/>
              </a:ext>
            </a:extLst>
          </p:cNvPr>
          <p:cNvPicPr>
            <a:picLocks noChangeAspect="1"/>
          </p:cNvPicPr>
          <p:nvPr/>
        </p:nvPicPr>
        <p:blipFill>
          <a:blip r:embed="rId4"/>
          <a:stretch>
            <a:fillRect/>
          </a:stretch>
        </p:blipFill>
        <p:spPr>
          <a:xfrm>
            <a:off x="8585837" y="2940330"/>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31406" y="1309202"/>
            <a:ext cx="275556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harvest</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 / 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2821" y="4651060"/>
            <a:ext cx="6719548"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The harvest is the gathering of a crop.</a:t>
            </a:r>
          </a:p>
        </p:txBody>
      </p:sp>
      <p:sp>
        <p:nvSpPr>
          <p:cNvPr id="155" name="The was a tear in Freddie’s new school jumper."/>
          <p:cNvSpPr txBox="1"/>
          <p:nvPr/>
        </p:nvSpPr>
        <p:spPr>
          <a:xfrm>
            <a:off x="128475" y="6699744"/>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looked forward to </a:t>
            </a:r>
            <a:r>
              <a:rPr lang="en-GB" b="1" dirty="0"/>
              <a:t>harvest </a:t>
            </a:r>
            <a:r>
              <a:rPr lang="en-GB" dirty="0"/>
              <a:t>time.</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har-vest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804454221"/>
              </p:ext>
            </p:extLst>
          </p:nvPr>
        </p:nvGraphicFramePr>
        <p:xfrm>
          <a:off x="5110" y="7654141"/>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intake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rich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yield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start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annual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F7D0D97B-459B-17DE-44D3-593F8D0CE07D}"/>
              </a:ext>
            </a:extLst>
          </p:cNvPr>
          <p:cNvPicPr>
            <a:picLocks noChangeAspect="1"/>
          </p:cNvPicPr>
          <p:nvPr/>
        </p:nvPicPr>
        <p:blipFill>
          <a:blip r:embed="rId4"/>
          <a:stretch>
            <a:fillRect/>
          </a:stretch>
        </p:blipFill>
        <p:spPr>
          <a:xfrm>
            <a:off x="8451283" y="2875356"/>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74256" y="1309202"/>
            <a:ext cx="2269852"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nudge</a:t>
            </a:r>
            <a:endParaRPr dirty="0">
              <a:latin typeface="Gill Sans MT" panose="020B0502020104020203" pitchFamily="34" charset="77"/>
            </a:endParaRPr>
          </a:p>
        </p:txBody>
      </p:sp>
      <p:sp>
        <p:nvSpPr>
          <p:cNvPr id="152" name="Definition:"/>
          <p:cNvSpPr txBox="1"/>
          <p:nvPr/>
        </p:nvSpPr>
        <p:spPr>
          <a:xfrm>
            <a:off x="2520734" y="3224039"/>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34217" y="4127403"/>
            <a:ext cx="6904432" cy="23185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nudge someone, you push them gently, usually with your elbow, in order to draw their attention to something.</a:t>
            </a:r>
          </a:p>
        </p:txBody>
      </p:sp>
      <p:sp>
        <p:nvSpPr>
          <p:cNvPr id="155" name="The was a tear in Freddie’s new school jumper."/>
          <p:cNvSpPr txBox="1"/>
          <p:nvPr/>
        </p:nvSpPr>
        <p:spPr>
          <a:xfrm>
            <a:off x="19713" y="6651035"/>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Ali gave Albie a </a:t>
            </a:r>
            <a:r>
              <a:rPr lang="en-GB" b="1" dirty="0"/>
              <a:t>nudge</a:t>
            </a:r>
            <a:r>
              <a:rPr lang="en-GB" dirty="0"/>
              <a:t> to remind him to pay attention.</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nudge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1749530402"/>
              </p:ext>
            </p:extLst>
          </p:nvPr>
        </p:nvGraphicFramePr>
        <p:xfrm>
          <a:off x="5110" y="7635480"/>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jab</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judge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gently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shove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fudge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slightly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1098788C-B8A8-3367-1D20-074B27B94309}"/>
              </a:ext>
            </a:extLst>
          </p:cNvPr>
          <p:cNvPicPr>
            <a:picLocks noChangeAspect="1"/>
          </p:cNvPicPr>
          <p:nvPr/>
        </p:nvPicPr>
        <p:blipFill>
          <a:blip r:embed="rId4"/>
          <a:stretch>
            <a:fillRect/>
          </a:stretch>
        </p:blipFill>
        <p:spPr>
          <a:xfrm>
            <a:off x="8757563" y="2751439"/>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9" y="358710"/>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53211" y="1309202"/>
            <a:ext cx="171200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purr</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697139"/>
            <a:ext cx="13127900"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Ms Key’s soothing voice </a:t>
            </a:r>
            <a:r>
              <a:rPr lang="en-GB" b="1" dirty="0"/>
              <a:t>purred</a:t>
            </a:r>
            <a:r>
              <a:rPr lang="en-GB" dirty="0"/>
              <a:t> with calmness.</a:t>
            </a:r>
            <a:endParaRPr lang="en-GB"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purr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605455756"/>
              </p:ext>
            </p:extLst>
          </p:nvPr>
        </p:nvGraphicFramePr>
        <p:xfrm>
          <a:off x="5110" y="767018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hum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were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gently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murmur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01264C2-F10B-A199-AB4C-620311D29941}"/>
              </a:ext>
            </a:extLst>
          </p:cNvPr>
          <p:cNvSpPr txBox="1"/>
          <p:nvPr/>
        </p:nvSpPr>
        <p:spPr>
          <a:xfrm flipH="1">
            <a:off x="425485" y="4272587"/>
            <a:ext cx="7150501" cy="182614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2800" b="0" i="0" u="none" strike="noStrike" cap="none" spc="0" normalizeH="0" baseline="0" dirty="0">
                <a:ln>
                  <a:noFill/>
                </a:ln>
                <a:solidFill>
                  <a:srgbClr val="000000"/>
                </a:solidFill>
                <a:effectLst/>
                <a:uFillTx/>
                <a:latin typeface="Gill Sans MT" panose="020B0502020104020203" pitchFamily="34" charset="77"/>
                <a:sym typeface="Helvetica Light"/>
              </a:rPr>
              <a:t>When someone purrs, they speak in a soft, gentle voice because they are pleased or because they want to persuade you to do something for them.</a:t>
            </a:r>
          </a:p>
        </p:txBody>
      </p:sp>
      <p:pic>
        <p:nvPicPr>
          <p:cNvPr id="3" name="Picture 2">
            <a:extLst>
              <a:ext uri="{FF2B5EF4-FFF2-40B4-BE49-F238E27FC236}">
                <a16:creationId xmlns:a16="http://schemas.microsoft.com/office/drawing/2014/main" id="{5CE905E2-114C-9BE6-736E-025ED55AB8EF}"/>
              </a:ext>
            </a:extLst>
          </p:cNvPr>
          <p:cNvPicPr>
            <a:picLocks noChangeAspect="1"/>
          </p:cNvPicPr>
          <p:nvPr/>
        </p:nvPicPr>
        <p:blipFill>
          <a:blip r:embed="rId4"/>
          <a:stretch>
            <a:fillRect/>
          </a:stretch>
        </p:blipFill>
        <p:spPr>
          <a:xfrm>
            <a:off x="8711712" y="2874053"/>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9" y="358710"/>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353729" y="1304757"/>
            <a:ext cx="1572546"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quiz</a:t>
            </a:r>
            <a:endParaRPr dirty="0">
              <a:latin typeface="Gill Sans MT" panose="020B0502020104020203" pitchFamily="34" charset="77"/>
            </a:endParaRPr>
          </a:p>
        </p:txBody>
      </p:sp>
      <p:sp>
        <p:nvSpPr>
          <p:cNvPr id="152" name="Definition:"/>
          <p:cNvSpPr txBox="1"/>
          <p:nvPr/>
        </p:nvSpPr>
        <p:spPr>
          <a:xfrm>
            <a:off x="2666566" y="324257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 / verb</a:t>
            </a:r>
            <a:r>
              <a:rPr dirty="0">
                <a:latin typeface="Gill Sans MT" panose="020B0502020104020203" pitchFamily="34" charset="77"/>
              </a:rPr>
              <a:t>)</a:t>
            </a:r>
          </a:p>
        </p:txBody>
      </p:sp>
      <p:sp>
        <p:nvSpPr>
          <p:cNvPr id="155" name="The was a tear in Freddie’s new school jumper."/>
          <p:cNvSpPr txBox="1"/>
          <p:nvPr/>
        </p:nvSpPr>
        <p:spPr>
          <a:xfrm>
            <a:off x="58004" y="6913741"/>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 Bates gave the class a maths </a:t>
            </a:r>
            <a:r>
              <a:rPr lang="en-GB" b="1" dirty="0"/>
              <a:t>quiz</a:t>
            </a:r>
            <a:r>
              <a:rPr lang="en-GB" dirty="0"/>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07074" y="2207203"/>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quiz</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285922039"/>
              </p:ext>
            </p:extLst>
          </p:nvPr>
        </p:nvGraphicFramePr>
        <p:xfrm>
          <a:off x="5110" y="7721531"/>
          <a:ext cx="12999687" cy="1804446"/>
        </p:xfrm>
        <a:graphic>
          <a:graphicData uri="http://schemas.openxmlformats.org/drawingml/2006/table">
            <a:tbl>
              <a:tblPr firstRow="1" bandRow="1">
                <a:tableStyleId>{5940675A-B579-460E-94D1-54222C63F5DA}</a:tableStyleId>
              </a:tblPr>
              <a:tblGrid>
                <a:gridCol w="2819079">
                  <a:extLst>
                    <a:ext uri="{9D8B030D-6E8A-4147-A177-3AD203B41FA5}">
                      <a16:colId xmlns:a16="http://schemas.microsoft.com/office/drawing/2014/main" val="1062734036"/>
                    </a:ext>
                  </a:extLst>
                </a:gridCol>
                <a:gridCol w="1723371">
                  <a:extLst>
                    <a:ext uri="{9D8B030D-6E8A-4147-A177-3AD203B41FA5}">
                      <a16:colId xmlns:a16="http://schemas.microsoft.com/office/drawing/2014/main" val="2844254734"/>
                    </a:ext>
                  </a:extLst>
                </a:gridCol>
                <a:gridCol w="2819079">
                  <a:extLst>
                    <a:ext uri="{9D8B030D-6E8A-4147-A177-3AD203B41FA5}">
                      <a16:colId xmlns:a16="http://schemas.microsoft.com/office/drawing/2014/main" val="2445892699"/>
                    </a:ext>
                  </a:extLst>
                </a:gridCol>
                <a:gridCol w="2819079">
                  <a:extLst>
                    <a:ext uri="{9D8B030D-6E8A-4147-A177-3AD203B41FA5}">
                      <a16:colId xmlns:a16="http://schemas.microsoft.com/office/drawing/2014/main" val="2209242225"/>
                    </a:ext>
                  </a:extLst>
                </a:gridCol>
                <a:gridCol w="2819079">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query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answer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-zes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short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exam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reply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-zical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easy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72650FBB-B276-E967-B947-AD9666DA8557}"/>
              </a:ext>
            </a:extLst>
          </p:cNvPr>
          <p:cNvSpPr txBox="1"/>
          <p:nvPr/>
        </p:nvSpPr>
        <p:spPr>
          <a:xfrm>
            <a:off x="281245" y="4500557"/>
            <a:ext cx="7580337"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i="0" u="none" strike="noStrike" cap="none" spc="0" normalizeH="0" baseline="0" dirty="0">
                <a:ln>
                  <a:noFill/>
                </a:ln>
                <a:solidFill>
                  <a:srgbClr val="000000"/>
                </a:solidFill>
                <a:effectLst/>
                <a:uFillTx/>
                <a:latin typeface="Gill Sans MT" panose="020B0502020104020203" pitchFamily="34" charset="77"/>
                <a:sym typeface="Helvetica Light"/>
              </a:rPr>
              <a:t>A quiz is a game or competition in which someone tests your knowledge by asking you questions.</a:t>
            </a:r>
          </a:p>
        </p:txBody>
      </p:sp>
      <p:pic>
        <p:nvPicPr>
          <p:cNvPr id="3" name="Picture 2">
            <a:extLst>
              <a:ext uri="{FF2B5EF4-FFF2-40B4-BE49-F238E27FC236}">
                <a16:creationId xmlns:a16="http://schemas.microsoft.com/office/drawing/2014/main" id="{CC3A9AF5-0109-6E30-59E9-7152A0959BF1}"/>
              </a:ext>
            </a:extLst>
          </p:cNvPr>
          <p:cNvPicPr>
            <a:picLocks noChangeAspect="1"/>
          </p:cNvPicPr>
          <p:nvPr/>
        </p:nvPicPr>
        <p:blipFill>
          <a:blip r:embed="rId4"/>
          <a:stretch>
            <a:fillRect/>
          </a:stretch>
        </p:blipFill>
        <p:spPr>
          <a:xfrm>
            <a:off x="8954286" y="3020313"/>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46959</TotalTime>
  <Words>1265</Words>
  <Application>Microsoft Macintosh PowerPoint</Application>
  <PresentationFormat>Custom</PresentationFormat>
  <Paragraphs>349</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1548</cp:revision>
  <dcterms:modified xsi:type="dcterms:W3CDTF">2025-04-23T12:26:08Z</dcterms:modified>
</cp:coreProperties>
</file>